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embeddedFontLs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on left, text on right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7" name="Google Shape;7;p1"/>
            <p:cNvSpPr/>
            <p:nvPr/>
          </p:nvSpPr>
          <p:spPr>
            <a:xfrm>
              <a:off x="0" y="12"/>
              <a:ext cx="5758" cy="3273"/>
            </a:xfrm>
            <a:custGeom>
              <a:rect b="b" l="l" r="r" t="t"/>
              <a:pathLst>
                <a:path extrusionOk="0" h="3273" w="574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0068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49" y="0"/>
              <a:ext cx="5609" cy="3243"/>
            </a:xfrm>
            <a:custGeom>
              <a:rect b="b" l="l" r="r" t="t"/>
              <a:pathLst>
                <a:path extrusionOk="0" h="3243" w="5591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7A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3433"/>
              <a:ext cx="4038" cy="191"/>
            </a:xfrm>
            <a:custGeom>
              <a:rect b="b" l="l" r="r" t="t"/>
              <a:pathLst>
                <a:path extrusionOk="0" h="192" w="404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0070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4038" y="3577"/>
              <a:ext cx="1720" cy="65"/>
            </a:xfrm>
            <a:custGeom>
              <a:rect b="b" l="l" r="r" t="t"/>
              <a:pathLst>
                <a:path extrusionOk="0" h="66" w="1722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0" y="3726"/>
              <a:ext cx="4784" cy="329"/>
            </a:xfrm>
            <a:custGeom>
              <a:rect b="b" l="l" r="r" t="t"/>
              <a:pathLst>
                <a:path extrusionOk="0" h="329" w="478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8B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784" y="3702"/>
              <a:ext cx="974" cy="101"/>
            </a:xfrm>
            <a:custGeom>
              <a:rect b="b" l="l" r="r" t="t"/>
              <a:pathLst>
                <a:path extrusionOk="0" h="101" w="975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619" y="3815"/>
              <a:ext cx="2139" cy="198"/>
            </a:xfrm>
            <a:custGeom>
              <a:rect b="b" l="l" r="r" t="t"/>
              <a:pathLst>
                <a:path extrusionOk="0" h="198" w="2141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3971"/>
              <a:ext cx="3619" cy="348"/>
            </a:xfrm>
            <a:custGeom>
              <a:rect b="b" l="l" r="r" t="t"/>
              <a:pathLst>
                <a:path extrusionOk="0" h="348" w="3623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84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097" y="4043"/>
              <a:ext cx="2514" cy="276"/>
            </a:xfrm>
            <a:custGeom>
              <a:rect b="b" l="l" r="r" t="t"/>
              <a:pathLst>
                <a:path extrusionOk="0" h="276" w="2517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354" y="3869"/>
              <a:ext cx="1404" cy="378"/>
            </a:xfrm>
            <a:custGeom>
              <a:rect b="b" l="l" r="r" t="t"/>
              <a:pathLst>
                <a:path extrusionOk="0" h="378" w="1405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rgbClr val="35359D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5030" y="3151"/>
              <a:ext cx="728" cy="240"/>
            </a:xfrm>
            <a:custGeom>
              <a:rect b="b" l="l" r="r" t="t"/>
              <a:pathLst>
                <a:path extrusionOk="0" h="240" w="729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1486"/>
              <a:ext cx="5030" cy="1671"/>
            </a:xfrm>
            <a:custGeom>
              <a:rect b="b" l="l" r="r" t="t"/>
              <a:pathLst>
                <a:path extrusionOk="0" h="1672" w="5035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74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030" y="3049"/>
              <a:ext cx="728" cy="318"/>
            </a:xfrm>
            <a:custGeom>
              <a:rect b="b" l="l" r="r" t="t"/>
              <a:pathLst>
                <a:path extrusionOk="0" h="318" w="729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0" y="916"/>
              <a:ext cx="5030" cy="2187"/>
            </a:xfrm>
            <a:custGeom>
              <a:rect b="b" l="l" r="r" t="t"/>
              <a:pathLst>
                <a:path extrusionOk="0" h="2188" w="5035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00006A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294" y="0"/>
              <a:ext cx="3159" cy="2725"/>
            </a:xfrm>
            <a:custGeom>
              <a:rect b="b" l="l" r="r" t="t"/>
              <a:pathLst>
                <a:path extrusionOk="0" h="2727" w="3163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8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5435" y="2702"/>
              <a:ext cx="323" cy="299"/>
            </a:xfrm>
            <a:custGeom>
              <a:rect b="b" l="l" r="r" t="t"/>
              <a:pathLst>
                <a:path extrusionOk="0" h="299" w="323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rgbClr val="4646A1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477" y="2588"/>
              <a:ext cx="281" cy="335"/>
            </a:xfrm>
            <a:custGeom>
              <a:rect b="b" l="l" r="r" t="t"/>
              <a:pathLst>
                <a:path extrusionOk="0" h="335" w="281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454" y="0"/>
              <a:ext cx="3119" cy="2678"/>
            </a:xfrm>
            <a:custGeom>
              <a:rect b="b" l="l" r="r" t="t"/>
              <a:pathLst>
                <a:path extrusionOk="0" h="2680" w="3122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6B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5626" y="2534"/>
              <a:ext cx="132" cy="132"/>
            </a:xfrm>
            <a:custGeom>
              <a:rect b="b" l="l" r="r" t="t"/>
              <a:pathLst>
                <a:path extrusionOk="0" h="132" w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3112" y="0"/>
              <a:ext cx="2514" cy="2534"/>
            </a:xfrm>
            <a:custGeom>
              <a:rect b="b" l="l" r="r" t="t"/>
              <a:pathLst>
                <a:path extrusionOk="0" h="2536" w="2517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7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3488" y="0"/>
              <a:ext cx="2198" cy="2480"/>
            </a:xfrm>
            <a:custGeom>
              <a:rect b="b" l="l" r="r" t="t"/>
              <a:pathLst>
                <a:path extrusionOk="0" h="2482" w="220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7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674" y="2474"/>
              <a:ext cx="84" cy="96"/>
            </a:xfrm>
            <a:custGeom>
              <a:rect b="b" l="l" r="r" t="t"/>
              <a:pathLst>
                <a:path extrusionOk="0" h="96" w="84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rgbClr val="5555A5"/>
                </a:gs>
                <a:gs pos="100000">
                  <a:schemeClr val="lt1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603" y="850"/>
              <a:ext cx="155" cy="516"/>
            </a:xfrm>
            <a:custGeom>
              <a:rect b="b" l="l" r="r" t="t"/>
              <a:pathLst>
                <a:path extrusionOk="0" h="516" w="155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5107" y="0"/>
              <a:ext cx="573" cy="1042"/>
            </a:xfrm>
            <a:custGeom>
              <a:rect b="b" l="l" r="r" t="t"/>
              <a:pathLst>
                <a:path extrusionOk="0" h="1043" w="574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A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5411" y="0"/>
              <a:ext cx="341" cy="796"/>
            </a:xfrm>
            <a:custGeom>
              <a:rect b="b" l="l" r="r" t="t"/>
              <a:pathLst>
                <a:path extrusionOk="0" h="797" w="341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6C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698" y="653"/>
              <a:ext cx="60" cy="311"/>
            </a:xfrm>
            <a:custGeom>
              <a:rect b="b" l="l" r="r" t="t"/>
              <a:pathLst>
                <a:path extrusionOk="0" h="312" w="6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" y="1601"/>
              <a:ext cx="5752" cy="1864"/>
            </a:xfrm>
            <a:custGeom>
              <a:rect b="b" l="l" r="r" t="t"/>
              <a:pathLst>
                <a:path extrusionOk="0" h="1864" w="574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7C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5754" y="3483"/>
              <a:ext cx="6" cy="6"/>
            </a:xfrm>
            <a:custGeom>
              <a:rect b="b" l="l" r="r" t="t"/>
              <a:pathLst>
                <a:path extrusionOk="0" h="6" w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" y="2152"/>
              <a:ext cx="5752" cy="1337"/>
            </a:xfrm>
            <a:custGeom>
              <a:rect b="b" l="l" r="r" t="t"/>
              <a:pathLst>
                <a:path extrusionOk="0" h="1337" w="574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7A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" y="3177"/>
              <a:ext cx="5752" cy="414"/>
            </a:xfrm>
            <a:custGeom>
              <a:rect b="b" l="l" r="r" t="t"/>
              <a:pathLst>
                <a:path extrusionOk="0" h="414" w="574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8D"/>
                </a:gs>
              </a:gsLst>
              <a:lin ang="108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297" y="0"/>
              <a:ext cx="4457" cy="3177"/>
            </a:xfrm>
            <a:custGeom>
              <a:rect b="b" l="l" r="r" t="t"/>
              <a:pathLst>
                <a:path extrusionOk="0" h="3177" w="4448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6E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321" y="0"/>
              <a:ext cx="2433" cy="2614"/>
            </a:xfrm>
            <a:custGeom>
              <a:rect b="b" l="l" r="r" t="t"/>
              <a:pathLst>
                <a:path extrusionOk="0" h="2614" w="2428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8D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950" y="0"/>
              <a:ext cx="1804" cy="2464"/>
            </a:xfrm>
            <a:custGeom>
              <a:rect b="b" l="l" r="r" t="t"/>
              <a:pathLst>
                <a:path extrusionOk="0" h="2464" w="180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7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519" y="0"/>
              <a:ext cx="1235" cy="2074"/>
            </a:xfrm>
            <a:custGeom>
              <a:rect b="b" l="l" r="r" t="t"/>
              <a:pathLst>
                <a:path extrusionOk="0" h="2074" w="1232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77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4694" y="0"/>
              <a:ext cx="1060" cy="1936"/>
            </a:xfrm>
            <a:custGeom>
              <a:rect b="b" l="l" r="r" t="t"/>
              <a:pathLst>
                <a:path extrusionOk="0" h="1936" w="1058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84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4981" y="0"/>
              <a:ext cx="773" cy="1487"/>
            </a:xfrm>
            <a:custGeom>
              <a:rect b="b" l="l" r="r" t="t"/>
              <a:pathLst>
                <a:path extrusionOk="0" h="1487" w="771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0089"/>
                </a:gs>
              </a:gsLst>
              <a:lin ang="135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3" name="Google Shape;43;p1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" name="Google Shape;44;p1"/>
              <p:cNvSpPr/>
              <p:nvPr/>
            </p:nvSpPr>
            <p:spPr>
              <a:xfrm>
                <a:off x="0" y="1632"/>
                <a:ext cx="3670" cy="1313"/>
              </a:xfrm>
              <a:custGeom>
                <a:rect b="b" l="l" r="r" t="t"/>
                <a:pathLst>
                  <a:path extrusionOk="0" h="1313" w="3659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0084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" name="Google Shape;45;p1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rect b="b" l="l" r="r" t="t"/>
                <a:pathLst>
                  <a:path extrusionOk="0" h="695" w="210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rgbClr val="5555A5"/>
                  </a:gs>
                  <a:gs pos="100000">
                    <a:schemeClr val="lt1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6" name="Google Shape;46;p1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"/>
              <a:buNone/>
            </a:pPr>
            <a:r>
              <a:rPr b="0" i="0" lang="en-US" sz="4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Confucianism</a:t>
            </a:r>
            <a:endParaRPr/>
          </a:p>
        </p:txBody>
      </p:sp>
      <p:sp>
        <p:nvSpPr>
          <p:cNvPr id="70" name="Google Shape;70;p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Beliefs (not a religion) based on the teachings of Kong Fu Zi.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Practical philosophy for life and government.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Proper Conduct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Respect for Elders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Education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Government Service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>
            <p:ph idx="4294967295" type="body"/>
          </p:nvPr>
        </p:nvSpPr>
        <p:spPr>
          <a:xfrm>
            <a:off x="457200" y="1600200"/>
            <a:ext cx="403383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0" i="0" lang="en-US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Confucius</a:t>
            </a:r>
            <a:endParaRPr/>
          </a:p>
        </p:txBody>
      </p:sp>
      <p:pic>
        <p:nvPicPr>
          <p:cNvPr id="130" name="Google Shape;130;p1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450" y="2355850"/>
            <a:ext cx="2141537" cy="344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7"/>
          <p:cNvSpPr txBox="1"/>
          <p:nvPr>
            <p:ph idx="4294967295" type="body"/>
          </p:nvPr>
        </p:nvSpPr>
        <p:spPr>
          <a:xfrm>
            <a:off x="457200" y="1600200"/>
            <a:ext cx="403383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0" i="0" lang="en-US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Laozi</a:t>
            </a:r>
            <a:endParaRPr/>
          </a:p>
        </p:txBody>
      </p:sp>
      <p:pic>
        <p:nvPicPr>
          <p:cNvPr id="142" name="Google Shape;142;p1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7362" y="2147887"/>
            <a:ext cx="2203450" cy="34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>
            <p:ph idx="4294967295" type="body"/>
          </p:nvPr>
        </p:nvSpPr>
        <p:spPr>
          <a:xfrm>
            <a:off x="457200" y="1600200"/>
            <a:ext cx="403383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0" i="0" lang="en-US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Buddha</a:t>
            </a:r>
            <a:endParaRPr/>
          </a:p>
        </p:txBody>
      </p:sp>
      <p:pic>
        <p:nvPicPr>
          <p:cNvPr id="154" name="Google Shape;154;p1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439987"/>
            <a:ext cx="3363912" cy="360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/>
          <p:nvPr>
            <p:ph idx="4294967295" type="body"/>
          </p:nvPr>
        </p:nvSpPr>
        <p:spPr>
          <a:xfrm>
            <a:off x="457200" y="1600200"/>
            <a:ext cx="403383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0" i="0" lang="en-US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Laozi</a:t>
            </a:r>
            <a:endParaRPr/>
          </a:p>
        </p:txBody>
      </p:sp>
      <p:pic>
        <p:nvPicPr>
          <p:cNvPr id="166" name="Google Shape;166;p2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7487" y="2271712"/>
            <a:ext cx="2719387" cy="369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3"/>
          <p:cNvSpPr txBox="1"/>
          <p:nvPr>
            <p:ph idx="4294967295" type="body"/>
          </p:nvPr>
        </p:nvSpPr>
        <p:spPr>
          <a:xfrm>
            <a:off x="457200" y="1600200"/>
            <a:ext cx="403383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0" i="0" lang="en-US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Confucius</a:t>
            </a:r>
            <a:endParaRPr/>
          </a:p>
        </p:txBody>
      </p:sp>
      <p:pic>
        <p:nvPicPr>
          <p:cNvPr id="178" name="Google Shape;178;p2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8112" y="1935162"/>
            <a:ext cx="3330575" cy="391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</a:pPr>
            <a:r>
              <a:rPr b="0" i="0" lang="en-US" sz="40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Code of Behavior Revolved Around Five Relationships:	</a:t>
            </a:r>
            <a:endParaRPr/>
          </a:p>
        </p:txBody>
      </p:sp>
      <p:sp>
        <p:nvSpPr>
          <p:cNvPr id="76" name="Google Shape;76;p6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Ruler &amp; Subject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Parent &amp; Child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Husband &amp; Wife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Sibling &amp; Sibling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Friend &amp; Friend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These relationships should be harmonious.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 txBox="1"/>
          <p:nvPr>
            <p:ph idx="4294967295" type="body"/>
          </p:nvPr>
        </p:nvSpPr>
        <p:spPr>
          <a:xfrm>
            <a:off x="457200" y="1600200"/>
            <a:ext cx="403383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0" i="0" lang="en-US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Confucius</a:t>
            </a:r>
            <a:endParaRPr/>
          </a:p>
          <a:p>
            <a:pPr indent="-381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0" name="Google Shape;190;p2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1295400"/>
            <a:ext cx="2540000" cy="4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7"/>
          <p:cNvSpPr txBox="1"/>
          <p:nvPr>
            <p:ph idx="4294967295" type="body"/>
          </p:nvPr>
        </p:nvSpPr>
        <p:spPr>
          <a:xfrm>
            <a:off x="457200" y="1600200"/>
            <a:ext cx="403383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0" i="0" lang="en-US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Laozi</a:t>
            </a:r>
            <a:endParaRPr/>
          </a:p>
        </p:txBody>
      </p:sp>
      <p:pic>
        <p:nvPicPr>
          <p:cNvPr id="202" name="Google Shape;202;p2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450" y="2103437"/>
            <a:ext cx="2884487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is a journey, death is a return to the earth, the universe is like an inn, the passing years are like dust.”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"/>
          <p:cNvSpPr txBox="1"/>
          <p:nvPr>
            <p:ph idx="4294967295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"/>
              <a:buNone/>
            </a:pPr>
            <a:r>
              <a:rPr b="0" i="0" lang="en-US" sz="4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Buddha</a:t>
            </a:r>
            <a:endParaRPr/>
          </a:p>
          <a:p>
            <a:pPr indent="-38100" lvl="0" marL="3429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5" name="Google Shape;215;p2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900" y="2155825"/>
            <a:ext cx="3757612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"/>
              <a:buNone/>
            </a:pPr>
            <a:r>
              <a:rPr b="0" i="0" lang="en-US" sz="4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Daoism</a:t>
            </a:r>
            <a:endParaRPr/>
          </a:p>
        </p:txBody>
      </p:sp>
      <p:sp>
        <p:nvSpPr>
          <p:cNvPr id="82" name="Google Shape;82;p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Religion based on the teachings of Laozi (first Daoist philosopher)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Goal of life was to achieve oneness with the Dao (universal force – cannot be defined, only felt)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Humans are part of nature and should understand that change is a part of everything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People should live simply, in harmony with nature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Dao guides all things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Daoists do not believe in a strong government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Happiness and peace can be achieved by contemplating nature and leading a balanced life (yin and the yang)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"/>
              <a:buNone/>
            </a:pPr>
            <a:r>
              <a:rPr b="0" i="0" lang="en-US" sz="4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Buddhism</a:t>
            </a:r>
            <a:endParaRPr/>
          </a:p>
        </p:txBody>
      </p:sp>
      <p:sp>
        <p:nvSpPr>
          <p:cNvPr id="94" name="Google Shape;94;p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Religion based on the life and teachings of Siddhartha Gautama (Buddha)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Buddhism was brought to China from India by Buddhist monks.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"/>
              <a:buNone/>
            </a:pPr>
            <a:r>
              <a:rPr b="0" i="0" lang="en-US" sz="4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Four Noble Truths</a:t>
            </a:r>
            <a:endParaRPr/>
          </a:p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 life is suffering and pain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Suffering and pain are caused by desire for wealth, pleasure, fame, and power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end suffering, one must overcome desire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Open Sans"/>
              <a:buAutoNum type="arabicPeriod"/>
            </a:pPr>
            <a:r>
              <a:rPr b="0" i="0" lang="en-US" sz="32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overcome desire, one must follow the Middle Way.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"/>
              <a:buNone/>
            </a:pPr>
            <a:r>
              <a:rPr b="0" i="0" lang="en-US" sz="440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Middle Way</a:t>
            </a:r>
            <a:endParaRPr/>
          </a:p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Stresses virtuous conduct and compassion for all things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Reincarnation (soul is reborn in a new body)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Attain Nirvana (the condition of desiring nothing)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When Nirvana is attained, he or she breaks the cycle of life and death and is no longer reincarnated.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Final goal is to bring enlightenment to others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100000">
              <a:srgbClr val="000077"/>
            </a:gs>
          </a:gsLst>
          <a:lin ang="13500000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idx="4294967295"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3"/>
          <p:cNvSpPr txBox="1"/>
          <p:nvPr>
            <p:ph idx="4294967295" type="body"/>
          </p:nvPr>
        </p:nvSpPr>
        <p:spPr>
          <a:xfrm>
            <a:off x="457200" y="1600200"/>
            <a:ext cx="4033837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</a:pPr>
            <a:r>
              <a:rPr b="0" i="0" lang="en-US" sz="540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Buddha</a:t>
            </a:r>
            <a:endParaRPr/>
          </a:p>
        </p:txBody>
      </p:sp>
      <p:pic>
        <p:nvPicPr>
          <p:cNvPr id="118" name="Google Shape;118;p1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7925" y="1600200"/>
            <a:ext cx="3363912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m">
  <a:themeElements>
    <a:clrScheme name="Beam">
      <a:dk1>
        <a:srgbClr val="FFFFFF"/>
      </a:dk1>
      <a:lt1>
        <a:srgbClr val="000099"/>
      </a:lt1>
      <a:dk2>
        <a:srgbClr val="FFFFFF"/>
      </a:dk2>
      <a:lt2>
        <a:srgbClr val="000080"/>
      </a:lt2>
      <a:accent1>
        <a:srgbClr val="3366FF"/>
      </a:accent1>
      <a:accent2>
        <a:srgbClr val="7B46D0"/>
      </a:accent2>
      <a:accent3>
        <a:srgbClr val="000099"/>
      </a:accent3>
      <a:accent4>
        <a:srgbClr val="3366FF"/>
      </a:accent4>
      <a:accent5>
        <a:srgbClr val="7B46D0"/>
      </a:accent5>
      <a:accent6>
        <a:srgbClr val="000099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