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g9JHAeHlcvRsFcPv0I+lTuDnli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35" Type="http://schemas.openxmlformats.org/officeDocument/2006/relationships/font" Target="fonts/Tahoma-bold.fntdata"/><Relationship Id="rId12" Type="http://schemas.openxmlformats.org/officeDocument/2006/relationships/slide" Target="slides/slide6.xml"/><Relationship Id="rId34" Type="http://schemas.openxmlformats.org/officeDocument/2006/relationships/font" Target="fonts/Tahom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2pPr>
            <a:lvl3pPr indent="-350519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indent="-3302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6pPr>
            <a:lvl7pPr indent="-3302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7pPr>
            <a:lvl8pPr indent="-3302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8pPr>
            <a:lvl9pPr indent="-3302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9pPr>
          </a:lstStyle>
          <a:p/>
        </p:txBody>
      </p:sp>
      <p:sp>
        <p:nvSpPr>
          <p:cNvPr id="127" name="Google Shape;127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8" name="Google Shape;128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43" name="Google Shape;143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/>
        </p:txBody>
      </p:sp>
      <p:sp>
        <p:nvSpPr>
          <p:cNvPr id="144" name="Google Shape;144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45" name="Google Shape;145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4pPr>
            <a:lvl5pPr indent="-30987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5pPr>
            <a:lvl6pPr indent="-309879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6pPr>
            <a:lvl7pPr indent="-309879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7pPr>
            <a:lvl8pPr indent="-30987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8pPr>
            <a:lvl9pPr indent="-30987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  <a:defRPr sz="1600"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4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/>
        </p:txBody>
      </p:sp>
      <p:sp>
        <p:nvSpPr>
          <p:cNvPr id="152" name="Google Shape;152;p41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9pPr>
          </a:lstStyle>
          <a:p/>
        </p:txBody>
      </p:sp>
      <p:sp>
        <p:nvSpPr>
          <p:cNvPr id="153" name="Google Shape;153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4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159" name="Google Shape;159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4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AND_TWO_OBJECTS" type="objAndTwoObj">
  <p:cSld name="OBJEC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_AND_OBJECT" type="txAndObj">
  <p:cSld name="TEXT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_OBJECTS" type="fourObj">
  <p:cSld name="FOUR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3" type="body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4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3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_AND_TWO_OBJECTS" type="txAndTwoObj">
  <p:cSld name="TEXT_AND_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3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2pPr>
            <a:lvl3pPr indent="-32003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8pPr>
            <a:lvl9pPr indent="-32004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0" name="Google Shape;120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6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" name="Google Shape;7;p26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26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" name="Google Shape;9;p26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26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26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26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26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26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26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26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26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26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26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26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26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26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26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26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26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1" y="3875"/>
              <a:ext cx="5760" cy="445"/>
            </a:xfrm>
            <a:custGeom>
              <a:rect b="b" l="l" r="r" t="t"/>
              <a:pathLst>
                <a:path extrusionOk="0" h="445" w="576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784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26"/>
            <p:cNvSpPr/>
            <p:nvPr/>
          </p:nvSpPr>
          <p:spPr>
            <a:xfrm>
              <a:off x="0" y="3867"/>
              <a:ext cx="5770" cy="174"/>
            </a:xfrm>
            <a:custGeom>
              <a:rect b="b" l="l" r="r" t="t"/>
              <a:pathLst>
                <a:path extrusionOk="0" h="174" w="577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" name="Google Shape;28;p2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8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" name="Google Shape;41;p28"/>
            <p:cNvSpPr txBox="1"/>
            <p:nvPr/>
          </p:nvSpPr>
          <p:spPr>
            <a:xfrm>
              <a:off x="5232" y="1"/>
              <a:ext cx="528" cy="431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0F0F0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28"/>
            <p:cNvSpPr txBox="1"/>
            <p:nvPr/>
          </p:nvSpPr>
          <p:spPr>
            <a:xfrm>
              <a:off x="1056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28"/>
            <p:cNvSpPr txBox="1"/>
            <p:nvPr/>
          </p:nvSpPr>
          <p:spPr>
            <a:xfrm>
              <a:off x="1728" y="0"/>
              <a:ext cx="432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28"/>
            <p:cNvSpPr txBox="1"/>
            <p:nvPr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28"/>
            <p:cNvSpPr txBox="1"/>
            <p:nvPr/>
          </p:nvSpPr>
          <p:spPr>
            <a:xfrm>
              <a:off x="1344" y="0"/>
              <a:ext cx="38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28"/>
            <p:cNvSpPr txBox="1"/>
            <p:nvPr/>
          </p:nvSpPr>
          <p:spPr>
            <a:xfrm>
              <a:off x="480" y="0"/>
              <a:ext cx="576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28"/>
            <p:cNvSpPr txBox="1"/>
            <p:nvPr/>
          </p:nvSpPr>
          <p:spPr>
            <a:xfrm>
              <a:off x="288" y="0"/>
              <a:ext cx="19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11B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28"/>
            <p:cNvSpPr txBox="1"/>
            <p:nvPr/>
          </p:nvSpPr>
          <p:spPr>
            <a:xfrm>
              <a:off x="0" y="0"/>
              <a:ext cx="288" cy="4320"/>
            </a:xfrm>
            <a:prstGeom prst="rect">
              <a:avLst/>
            </a:prstGeom>
            <a:gradFill>
              <a:gsLst>
                <a:gs pos="0">
                  <a:srgbClr val="4C19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28"/>
            <p:cNvSpPr txBox="1"/>
            <p:nvPr/>
          </p:nvSpPr>
          <p:spPr>
            <a:xfrm>
              <a:off x="2160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28"/>
            <p:cNvSpPr txBox="1"/>
            <p:nvPr/>
          </p:nvSpPr>
          <p:spPr>
            <a:xfrm>
              <a:off x="2784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" name="Google Shape;51;p28"/>
            <p:cNvSpPr txBox="1"/>
            <p:nvPr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52;p28"/>
            <p:cNvSpPr txBox="1"/>
            <p:nvPr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" name="Google Shape;53;p28"/>
            <p:cNvSpPr txBox="1"/>
            <p:nvPr/>
          </p:nvSpPr>
          <p:spPr>
            <a:xfrm>
              <a:off x="4656" y="0"/>
              <a:ext cx="14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Google Shape;54;p28"/>
            <p:cNvSpPr txBox="1"/>
            <p:nvPr/>
          </p:nvSpPr>
          <p:spPr>
            <a:xfrm>
              <a:off x="4608" y="0"/>
              <a:ext cx="67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" name="Google Shape;55;p28"/>
            <p:cNvSpPr txBox="1"/>
            <p:nvPr/>
          </p:nvSpPr>
          <p:spPr>
            <a:xfrm>
              <a:off x="3504" y="0"/>
              <a:ext cx="624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56;p28"/>
            <p:cNvSpPr txBox="1"/>
            <p:nvPr/>
          </p:nvSpPr>
          <p:spPr>
            <a:xfrm>
              <a:off x="3840" y="0"/>
              <a:ext cx="528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57;p28"/>
            <p:cNvSpPr txBox="1"/>
            <p:nvPr/>
          </p:nvSpPr>
          <p:spPr>
            <a:xfrm>
              <a:off x="4368" y="0"/>
              <a:ext cx="240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5D1F00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" name="Google Shape;58;p28"/>
            <p:cNvSpPr txBox="1"/>
            <p:nvPr/>
          </p:nvSpPr>
          <p:spPr>
            <a:xfrm>
              <a:off x="2680" y="0"/>
              <a:ext cx="152" cy="432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59;p28"/>
            <p:cNvSpPr txBox="1"/>
            <p:nvPr/>
          </p:nvSpPr>
          <p:spPr>
            <a:xfrm>
              <a:off x="2366" y="0"/>
              <a:ext cx="336" cy="432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60;p28"/>
            <p:cNvSpPr/>
            <p:nvPr/>
          </p:nvSpPr>
          <p:spPr>
            <a:xfrm>
              <a:off x="1" y="3875"/>
              <a:ext cx="5760" cy="445"/>
            </a:xfrm>
            <a:custGeom>
              <a:rect b="b" l="l" r="r" t="t"/>
              <a:pathLst>
                <a:path extrusionOk="0" h="445" w="576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784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61;p28"/>
            <p:cNvSpPr/>
            <p:nvPr/>
          </p:nvSpPr>
          <p:spPr>
            <a:xfrm>
              <a:off x="0" y="3867"/>
              <a:ext cx="5770" cy="174"/>
            </a:xfrm>
            <a:custGeom>
              <a:rect b="b" l="l" r="r" t="t"/>
              <a:pathLst>
                <a:path extrusionOk="0" h="174" w="577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080808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Google Shape;62;p2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7084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de.ca.gov/be/st/ss/documents/histsocscistnd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9" Type="http://schemas.openxmlformats.org/officeDocument/2006/relationships/image" Target="../media/image10.png"/><Relationship Id="rId5" Type="http://schemas.openxmlformats.org/officeDocument/2006/relationships/image" Target="../media/image8.jpg"/><Relationship Id="rId6" Type="http://schemas.openxmlformats.org/officeDocument/2006/relationships/image" Target="../media/image14.jp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unitsofstudy.com/shared/resources/UOS_MSReading_Flyer-Fall-update-2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kshaffer@walnutcreeksd.org" TargetMode="External"/><Relationship Id="rId4" Type="http://schemas.openxmlformats.org/officeDocument/2006/relationships/hyperlink" Target="mailto:kshaffer@walnutcreeksd.org" TargetMode="External"/><Relationship Id="rId5" Type="http://schemas.openxmlformats.org/officeDocument/2006/relationships/hyperlink" Target="mailto:kshaffer@walnutcreeksd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a01000317.schoolwires.net/site/Default.aspx?PageType=1&amp;SiteID=524&amp;ChannelID=546&amp;DirectoryType=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lassroom.google.com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ahoma"/>
              <a:buNone/>
            </a:pPr>
            <a: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Welcome to </a:t>
            </a:r>
            <a:b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Back to School Night!</a:t>
            </a:r>
            <a:endParaRPr/>
          </a:p>
        </p:txBody>
      </p:sp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Presenting…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lang="en-US"/>
              <a:t>Katie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/>
              <a:t>Shaffer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7</a:t>
            </a:r>
            <a:r>
              <a:rPr b="0" baseline="3000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Grade Core Teacher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Social Studies</a:t>
            </a:r>
            <a:endParaRPr/>
          </a:p>
        </p:txBody>
      </p:sp>
      <p:sp>
        <p:nvSpPr>
          <p:cNvPr id="227" name="Google Shape;227;p1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Through a guided inquiry process, we will study the social, cultural, and technological changes that occurred in Europe, Africa, and Asia…a VERY long time ago!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 will examine the growing economic interaction among civilizations as well as the exchange of ideas, beliefs, technologies, and commodities.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Conceptual Threads:  Agriculture, Religion, Achievements (connections to today), Social Structure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>
            <p:ph idx="1" type="body"/>
          </p:nvPr>
        </p:nvSpPr>
        <p:spPr>
          <a:xfrm>
            <a:off x="228600" y="457200"/>
            <a:ext cx="8458200" cy="567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lang="en-US" sz="3600"/>
              <a:t>The WCSD adopted a new SS program created by the Teachers’ Curriculum Institute (TCI).  There is an on-line text book and assignments/activities can be found on-line (highly beneficial if your child is absent).  </a:t>
            </a:r>
            <a:endParaRPr sz="3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3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Studies Standards Addressed: Click on the following link and read/review pages 27-32 </a:t>
            </a:r>
            <a:r>
              <a:rPr lang="en-US"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https://www.cde.ca.gov/be/st/ss/documents/histsocscistnd.pdf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738" l="-960" r="960" t="10317"/>
          <a:stretch/>
        </p:blipFill>
        <p:spPr>
          <a:xfrm>
            <a:off x="88375" y="858375"/>
            <a:ext cx="8798200" cy="542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5408150" y="1921625"/>
            <a:ext cx="368100" cy="633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1772025" y="2047375"/>
            <a:ext cx="471900" cy="633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2945725" y="2680367"/>
            <a:ext cx="310800" cy="438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6259650" y="2393400"/>
            <a:ext cx="471900" cy="438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0" l="-1650" r="1649" t="5811"/>
          <a:stretch/>
        </p:blipFill>
        <p:spPr>
          <a:xfrm>
            <a:off x="0" y="903550"/>
            <a:ext cx="8852000" cy="538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/>
          <p:nvPr/>
        </p:nvSpPr>
        <p:spPr>
          <a:xfrm>
            <a:off x="4483650" y="1083450"/>
            <a:ext cx="553200" cy="1106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>
            <p:ph type="title"/>
          </p:nvPr>
        </p:nvSpPr>
        <p:spPr>
          <a:xfrm>
            <a:off x="457200" y="277812"/>
            <a:ext cx="7772400" cy="6365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Units of Study:</a:t>
            </a:r>
            <a:endParaRPr/>
          </a:p>
        </p:txBody>
      </p:sp>
      <p:pic>
        <p:nvPicPr>
          <p:cNvPr descr="MPj04333110000[1]" id="255" name="Google Shape;25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1447800" cy="217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09910000[1]" id="256" name="Google Shape;256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7400" y="1143000"/>
            <a:ext cx="1751012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4"/>
          <p:cNvSpPr txBox="1"/>
          <p:nvPr>
            <p:ph idx="3" type="body"/>
          </p:nvPr>
        </p:nvSpPr>
        <p:spPr>
          <a:xfrm>
            <a:off x="685800" y="5029200"/>
            <a:ext cx="8001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Rome, The Islamic Empire, Byzantine Empire, West Africa, China, Feudal Japan, Europe – Middle Ages, The Americas, The Renaissance &amp; Reformation, &amp; The Modern Age</a:t>
            </a:r>
            <a:endParaRPr/>
          </a:p>
        </p:txBody>
      </p:sp>
      <p:pic>
        <p:nvPicPr>
          <p:cNvPr descr="MPj04037460000[1]" id="258" name="Google Shape;2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1143000"/>
            <a:ext cx="14859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j04012790000[1]" id="259" name="Google Shape;25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8600" y="2209800"/>
            <a:ext cx="1219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429570000[1]" id="260" name="Google Shape;26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2514600"/>
            <a:ext cx="162718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36260000[1]" id="261" name="Google Shape;26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05600" y="762000"/>
            <a:ext cx="1517650" cy="1827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3248160000[1]" id="262" name="Google Shape;26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00800" y="3429000"/>
            <a:ext cx="2133600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356680000[1]" id="263" name="Google Shape;26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2400" y="32766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20239_0000[1]" id="264" name="Google Shape;264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86000" y="3657600"/>
            <a:ext cx="213360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Tahoma"/>
              <a:buNone/>
            </a:pPr>
            <a:r>
              <a:rPr b="0" i="0" lang="en-US" sz="3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Focus Questions:</a:t>
            </a:r>
            <a:endParaRPr/>
          </a:p>
        </p:txBody>
      </p:sp>
      <p:sp>
        <p:nvSpPr>
          <p:cNvPr id="270" name="Google Shape;270;p15"/>
          <p:cNvSpPr txBox="1"/>
          <p:nvPr>
            <p:ph idx="1" type="body"/>
          </p:nvPr>
        </p:nvSpPr>
        <p:spPr>
          <a:xfrm>
            <a:off x="457200" y="1250525"/>
            <a:ext cx="8229600" cy="4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/>
              <a:t>Overarching Question: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Char char="●"/>
            </a:pPr>
            <a:r>
              <a:rPr lang="en-US" sz="2400">
                <a:solidFill>
                  <a:srgbClr val="FFE599"/>
                </a:solidFill>
              </a:rPr>
              <a:t> How did distant regions of the world become more interconnected through Medieval and Modern times?</a:t>
            </a:r>
            <a:endParaRPr sz="2400">
              <a:solidFill>
                <a:srgbClr val="FFE5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/>
              <a:t>Unit Questions: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did Europe react to the fall of Rome?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can religion have a powerful effect on people’s way of life - including culture and government?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is a civilizations way of life a product of both people and place?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factors led to the (economic/political) success of Imperial and Medieval China?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How did Japan’s island location enable it to develop its own unique culture?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factors led to cultural shifts in Europe? (i.e. Renaissance and Reformation)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1800"/>
              <a:t>What changes in thought led to the Modern Age?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40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Japan Day &amp; Byzantine Bazaar</a:t>
            </a:r>
            <a:endParaRPr/>
          </a:p>
        </p:txBody>
      </p:sp>
      <p:sp>
        <p:nvSpPr>
          <p:cNvPr id="276" name="Google Shape;276;p16"/>
          <p:cNvSpPr txBox="1"/>
          <p:nvPr>
            <p:ph idx="1" type="body"/>
          </p:nvPr>
        </p:nvSpPr>
        <p:spPr>
          <a:xfrm>
            <a:off x="457200" y="1600200"/>
            <a:ext cx="7696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Font typeface="Noto Sans Symbols"/>
              <a:buChar char="●"/>
            </a:pPr>
            <a:r>
              <a:rPr b="0" i="0" lang="en-US" sz="4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We’ll need volunteers!</a:t>
            </a:r>
            <a:endParaRPr sz="4800"/>
          </a:p>
          <a:p>
            <a:pPr indent="-4572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Japan Day:  </a:t>
            </a:r>
            <a:r>
              <a:rPr lang="en-US" sz="3600"/>
              <a:t>Tuesday, March 10th (Training night, Tuesday, March 3rd, 7-8:00 PM)</a:t>
            </a:r>
            <a:endParaRPr sz="3600"/>
          </a:p>
          <a:p>
            <a:pPr indent="-457200" lvl="1" marL="914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Byzantine Bazaar:  </a:t>
            </a:r>
            <a:r>
              <a:rPr lang="en-US" sz="3600"/>
              <a:t>Wednesday</a:t>
            </a:r>
            <a:r>
              <a:rPr b="0" i="0" lang="en-US" sz="36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600"/>
              <a:t>May 27th</a:t>
            </a:r>
            <a:endParaRPr sz="3600"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4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English</a:t>
            </a:r>
            <a:endParaRPr/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7 teaches English (reading &amp; writing) in a workshop methodology (goes hand-in-hand with Common Core).</a:t>
            </a:r>
            <a:endParaRPr sz="3800"/>
          </a:p>
          <a:p>
            <a:pPr indent="-323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all about strategies, modeling, and conferring! </a:t>
            </a:r>
            <a:endParaRPr sz="3800"/>
          </a:p>
          <a:p>
            <a:pPr indent="-3238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3800"/>
              <a:buFont typeface="Noto Sans Symbols"/>
              <a:buChar char="●"/>
            </a:pPr>
            <a:r>
              <a:rPr b="0" i="0" lang="en-US" sz="3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Every child can be a writer! </a:t>
            </a:r>
            <a:endParaRPr sz="3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Reading Workshop</a:t>
            </a:r>
            <a:endParaRPr/>
          </a:p>
        </p:txBody>
      </p:sp>
      <p:sp>
        <p:nvSpPr>
          <p:cNvPr id="288" name="Google Shape;288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Reading is taught through a series of mini-lessons, student practice, conferring, read aloud, and discussions.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Sustained independent reading will be a focus this year.  Students need to, read, read, read!</a:t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Reading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Workshop</a:t>
            </a:r>
            <a:endParaRPr/>
          </a:p>
        </p:txBody>
      </p:sp>
      <p:sp>
        <p:nvSpPr>
          <p:cNvPr id="294" name="Google Shape;294;p19"/>
          <p:cNvSpPr txBox="1"/>
          <p:nvPr>
            <p:ph idx="1" type="body"/>
          </p:nvPr>
        </p:nvSpPr>
        <p:spPr>
          <a:xfrm>
            <a:off x="457200" y="1143000"/>
            <a:ext cx="82296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(RW</a:t>
            </a:r>
            <a:r>
              <a:rPr lang="en-US" sz="2400"/>
              <a:t> &amp; WW both included)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Non Fiction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2</a:t>
            </a:r>
            <a:endParaRPr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●"/>
            </a:pPr>
            <a:r>
              <a:rPr lang="en-US" sz="2400"/>
              <a:t>Investigating Characterization/Realistic Fiction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/>
              <a:t>- Quarter 3</a:t>
            </a:r>
            <a:endParaRPr sz="2400"/>
          </a:p>
          <a:p>
            <a:pPr indent="-31623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Science Fiction - Quarter 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en-US" sz="2400"/>
              <a:t>Here is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US" sz="2400"/>
              <a:t> to an overview of all middle school RW units.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background…	</a:t>
            </a:r>
            <a:endParaRPr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381000" y="1143000"/>
            <a:ext cx="83058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911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en-US"/>
              <a:t>This is my sixth year teaching at WCI; I also attended WCI.</a:t>
            </a:r>
            <a:endParaRPr/>
          </a:p>
          <a:p>
            <a:pPr indent="-3911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en-US"/>
              <a:t>I received my BA in Liberal Studies and teaching credential from Biola University .</a:t>
            </a:r>
            <a:endParaRPr/>
          </a:p>
          <a:p>
            <a:pPr indent="-3911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en-US"/>
              <a:t>I am enthusiastic about teaching and helping students be successful!</a:t>
            </a:r>
            <a:endParaRPr/>
          </a:p>
          <a:p>
            <a:pPr indent="-39116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●"/>
            </a:pPr>
            <a:r>
              <a:rPr lang="en-US"/>
              <a:t>I am living my dream!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type="title"/>
          </p:nvPr>
        </p:nvSpPr>
        <p:spPr>
          <a:xfrm>
            <a:off x="457200" y="277807"/>
            <a:ext cx="8229600" cy="439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Stories and Books We Will Read</a:t>
            </a:r>
            <a:endParaRPr sz="3600"/>
          </a:p>
        </p:txBody>
      </p:sp>
      <p:sp>
        <p:nvSpPr>
          <p:cNvPr id="300" name="Google Shape;300;p20"/>
          <p:cNvSpPr txBox="1"/>
          <p:nvPr>
            <p:ph idx="1" type="body"/>
          </p:nvPr>
        </p:nvSpPr>
        <p:spPr>
          <a:xfrm>
            <a:off x="457200" y="1067200"/>
            <a:ext cx="82296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Informative Unit (Writing about Reading):</a:t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Mentor Text: “The Stolen Party” Liliana Heker</a:t>
            </a:r>
            <a:endParaRPr sz="16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Students: CHOICE - read a book of their choice (one they love or think they will love</a:t>
            </a:r>
            <a:r>
              <a:rPr lang="en-US" sz="1400"/>
              <a:t>)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Non-Fiction Unit: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Mentor Text: “Fast Food Nation” by Eric Schlosser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Students: Reading Groups choice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“Blast Back!: The Salem Witch Trials”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“Vlad the Impaler: The Real Count Dracula”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“Fatal Fever: Tracking Down Typhoid Mary”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“Dark Game - True Stories”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“Imprisoned”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“Bomb”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Nazi Hunters: How a Team of Spies and Survivors Captured the World’s Most Notorious Nazi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“The Boys Who Challenged Hitler”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Investigating Characterization (students will also be reading a partner selected Realistic Fiction Novel from a collection of authors who have also written short-stories)</a:t>
            </a:r>
            <a:endParaRPr sz="16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-US" sz="1600"/>
              <a:t>“The Outsiders” by S.E. Hinton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600"/>
              <a:t>Science Fiction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988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“The Monsters Are Due on Maple Street” by Rod Serling</a:t>
            </a:r>
            <a:endParaRPr/>
          </a:p>
          <a:p>
            <a:pPr indent="-30988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●"/>
            </a:pPr>
            <a:r>
              <a:rPr lang="en-US" sz="1600"/>
              <a:t>“Dark They Were, and Golden-Eyed” by Ray Bradbury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Writing Workshop</a:t>
            </a:r>
            <a:endParaRPr/>
          </a:p>
        </p:txBody>
      </p:sp>
      <p:sp>
        <p:nvSpPr>
          <p:cNvPr id="306" name="Google Shape;306;p21"/>
          <p:cNvSpPr txBox="1"/>
          <p:nvPr>
            <p:ph idx="1" type="body"/>
          </p:nvPr>
        </p:nvSpPr>
        <p:spPr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Writing is taught through a series of mini-lessons, student practice, and conferring.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Units Covered: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Informative (</a:t>
            </a:r>
            <a:r>
              <a:rPr lang="en-US" sz="2400"/>
              <a:t>writing about reading)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– Quarter 1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Argument – Quarter 2/3, in conjunction with the Historical Fiction Reading Unit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Realistic Fiction/Narrative – Quarter ¾ in conjunction with a Realistic Fiction Reading Unit.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Students will also write several on-demand pieces throughout the school year, in English and Social Studies.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Homework</a:t>
            </a:r>
            <a:endParaRPr/>
          </a:p>
        </p:txBody>
      </p:sp>
      <p:sp>
        <p:nvSpPr>
          <p:cNvPr id="312" name="Google Shape;312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Homework is limited to reading, writing, and some SS work.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 lot of work, if not most, is completed in class.  Any class work not completed in class, becomes that student’s homework.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Please feel free to email me on a weekly basis to find out how your child is doing in regard to turning in their homework – they still need your help!  There are a lot of magic backpacks!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/>
          </a:p>
        </p:txBody>
      </p:sp>
      <p:sp>
        <p:nvSpPr>
          <p:cNvPr id="318" name="Google Shape;318;p2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kshaffer</a:t>
            </a:r>
            <a:r>
              <a:rPr b="0" i="0" lang="en-US" sz="3200" u="sng">
                <a:solidFill>
                  <a:schemeClr val="hlink"/>
                </a:solidFill>
                <a:hlinkClick r:id="rId4"/>
              </a:rPr>
              <a:t>@walnutcreeksd.org</a:t>
            </a:r>
            <a:r>
              <a:rPr b="0" i="0" lang="en-US" sz="3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– This is generally the best way to contact 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Telephone # 944-6840, x-82</a:t>
            </a:r>
            <a:r>
              <a:rPr lang="en-US"/>
              <a:t>08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My prep period is </a:t>
            </a:r>
            <a:r>
              <a:rPr lang="en-US"/>
              <a:t>5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 period.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 will, periodically, send out communic</a:t>
            </a:r>
            <a:r>
              <a:rPr lang="en-US"/>
              <a:t>ation via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emails or Blackboard.  </a:t>
            </a:r>
            <a:r>
              <a:rPr lang="en-US"/>
              <a:t>But never forget that your child has access to three Google Classrooms that are updated daily/weekly.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My WCI Website &amp; </a:t>
            </a:r>
            <a:endParaRPr b="0" i="0" sz="42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Google Classroom</a:t>
            </a:r>
            <a:endParaRPr/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457200" y="1545475"/>
            <a:ext cx="8229600" cy="4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Always (okay, 90+% of the time) completed by Friday for the following week.</a:t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●"/>
            </a:pPr>
            <a:r>
              <a:rPr lang="en-US" sz="2400"/>
              <a:t>The Google Classroom will be your child’s main area of access for work in English and Social Studies.  The English Google Classroom will also include teaching points for reading &amp; writing.  This is especially important to know if your child is ever absent.  They can also find my agenda for the week in a separate classroom (link to follow).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457200" y="277799"/>
            <a:ext cx="8229600" cy="1322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lang="en-US"/>
              <a:t>To Access m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y Agenda on the WCI W</a:t>
            </a:r>
            <a:r>
              <a:rPr lang="en-US"/>
              <a:t>ebsite</a:t>
            </a: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  <a:endParaRPr/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access my website, please go to the WCI Website a</a:t>
            </a:r>
            <a:r>
              <a:rPr lang="en-US"/>
              <a:t>nd select the staff directory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Char char="●"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 sz="3200"/>
              <a:t> is the link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Select my name, “</a:t>
            </a:r>
            <a:r>
              <a:rPr lang="en-US"/>
              <a:t>Shaffer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240"/>
              <a:buFont typeface="Noto Sans Symbols"/>
              <a:buChar char="●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Look at the left hand column and review all parts of my site.</a:t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789949"/>
            <a:ext cx="9144000" cy="478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Access my Agenda via the Google Classroom</a:t>
            </a:r>
            <a:endParaRPr/>
          </a:p>
        </p:txBody>
      </p:sp>
      <p:sp>
        <p:nvSpPr>
          <p:cNvPr id="198" name="Google Shape;198;p6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Your child can use my general Google Classroom to access my Agenda with homework and due dates (print using “portrait”). 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www.classroom.google.com</a:t>
            </a:r>
            <a:r>
              <a:rPr lang="en-US"/>
              <a:t>Click “+” then have your child “join a class”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Use code: </a:t>
            </a:r>
            <a:r>
              <a:rPr lang="en-US">
                <a:solidFill>
                  <a:srgbClr val="FFE599"/>
                </a:solidFill>
              </a:rPr>
              <a:t>p43nix </a:t>
            </a:r>
            <a:r>
              <a:rPr lang="en-US"/>
              <a:t>to join!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00" y="639599"/>
            <a:ext cx="8147200" cy="494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Agenda in the general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Google Classroom</a:t>
            </a:r>
            <a:endParaRPr/>
          </a:p>
        </p:txBody>
      </p:sp>
      <p:sp>
        <p:nvSpPr>
          <p:cNvPr id="211" name="Google Shape;211;p8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16323"/>
          <a:stretch/>
        </p:blipFill>
        <p:spPr>
          <a:xfrm>
            <a:off x="457200" y="1955675"/>
            <a:ext cx="7983725" cy="417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1806550" y="2692575"/>
            <a:ext cx="552300" cy="425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4430075" y="2473950"/>
            <a:ext cx="552300" cy="747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478275" y="2416425"/>
            <a:ext cx="552300" cy="1104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Tahoma"/>
              <a:buNone/>
            </a:pPr>
            <a:r>
              <a:rPr b="0" i="0" lang="en-US" sz="4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Late Work Policy</a:t>
            </a:r>
            <a:endParaRPr/>
          </a:p>
        </p:txBody>
      </p:sp>
      <p:sp>
        <p:nvSpPr>
          <p:cNvPr id="221" name="Google Shape;221;p9"/>
          <p:cNvSpPr txBox="1"/>
          <p:nvPr>
            <p:ph idx="1" type="body"/>
          </p:nvPr>
        </p:nvSpPr>
        <p:spPr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Late work will be accepted in accordance with the WCSD “Homework Policy.”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 note, I have built in extended time for ALL students.  Nothing is due the next day.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general, if late work is turned in…your child will earn 60% of the total grade.  Late Projects will earn a letter grade deduction.  </a:t>
            </a:r>
            <a:endParaRPr/>
          </a:p>
          <a:p>
            <a:pPr indent="-18034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2008-09-10T18:34:26Z</dcterms:created>
  <dc:creator>jpalmquist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