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56FAE4C-EA4C-4B2D-90E9-8AF8FD9D76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71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71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E7621D-9577-4648-85B4-3D0259C3AE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044B9-E547-45A3-B420-1DD4DFCCD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FB324-A235-4FAB-8E82-3B7BA873D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CD53C-5508-455D-8AE2-E59E143F1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54980-139D-420C-8E77-7240EFCC5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E669E-093F-4E28-A61E-DDCBA06BA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13738-1015-4C08-9CEB-DB977C3CC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F212-1BCC-4A4F-AB3B-F81C724E2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0C6C5-6FCB-4010-B6AA-04FD212E5A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BB2E9-255A-49BD-BA4B-ABB6FE0B7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A4895-47CA-4A1F-8A41-8CFEF6122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795BBE0-6ADF-4EFF-BA50-7BF60B5BA5F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305800" cy="2895600"/>
          </a:xfrm>
        </p:spPr>
        <p:txBody>
          <a:bodyPr/>
          <a:lstStyle/>
          <a:p>
            <a:r>
              <a:rPr lang="en-US" sz="4800" b="1" dirty="0">
                <a:latin typeface="Comic Sans MS" pitchFamily="66" charset="0"/>
              </a:rPr>
              <a:t>Louisiana </a:t>
            </a:r>
            <a:r>
              <a:rPr lang="en-US" sz="4800" b="1" dirty="0" smtClean="0">
                <a:latin typeface="Comic Sans MS" pitchFamily="66" charset="0"/>
              </a:rPr>
              <a:t>Purchase and the</a:t>
            </a:r>
            <a:r>
              <a:rPr lang="en-US" sz="4800" b="1" dirty="0">
                <a:latin typeface="Comic Sans MS" pitchFamily="66" charset="0"/>
              </a:rPr>
              <a:t/>
            </a:r>
            <a:br>
              <a:rPr lang="en-US" sz="4800" b="1" dirty="0">
                <a:latin typeface="Comic Sans MS" pitchFamily="66" charset="0"/>
              </a:rPr>
            </a:br>
            <a:r>
              <a:rPr lang="en-US" sz="4800" b="1" dirty="0">
                <a:latin typeface="Comic Sans MS" pitchFamily="66" charset="0"/>
              </a:rPr>
              <a:t>Lewis and Clark </a:t>
            </a:r>
            <a:r>
              <a:rPr lang="en-US" sz="4800" b="1" dirty="0" smtClean="0">
                <a:latin typeface="Comic Sans MS" pitchFamily="66" charset="0"/>
              </a:rPr>
              <a:t>Expedition</a:t>
            </a:r>
            <a:endParaRPr lang="en-US" sz="4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What Happened Next?</a:t>
            </a:r>
            <a:endParaRPr lang="en-US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495800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Definition:</a:t>
            </a:r>
          </a:p>
          <a:p>
            <a:pPr>
              <a:buNone/>
            </a:pPr>
            <a:r>
              <a:rPr lang="en-US" sz="4000" dirty="0" smtClean="0">
                <a:latin typeface="Comic Sans MS" pitchFamily="66" charset="0"/>
              </a:rPr>
              <a:t>	</a:t>
            </a:r>
            <a:r>
              <a:rPr lang="en-US" sz="4000" i="1" dirty="0" smtClean="0">
                <a:latin typeface="Comic Sans MS" pitchFamily="66" charset="0"/>
              </a:rPr>
              <a:t>The belief that the United States has the RIGHT and the DUTY to expand to the Pacific</a:t>
            </a:r>
            <a:endParaRPr lang="en-US" sz="4000" i="1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sz="4000" dirty="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2221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66"/>
                </a:solidFill>
                <a:latin typeface="Comic Sans MS" pitchFamily="66" charset="0"/>
              </a:rPr>
              <a:t>Remember Manifest Destiny?</a:t>
            </a:r>
            <a:endParaRPr lang="en-US" sz="44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Who Came West?</a:t>
            </a:r>
            <a:endParaRPr lang="en-US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0292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First – hunters, trappers, fur traders. They stayed near rivers</a:t>
            </a:r>
          </a:p>
          <a:p>
            <a:r>
              <a:rPr lang="en-US" dirty="0" smtClean="0">
                <a:latin typeface="Comic Sans MS" pitchFamily="66" charset="0"/>
              </a:rPr>
              <a:t>Next – settlers and land </a:t>
            </a:r>
            <a:r>
              <a:rPr lang="en-US" dirty="0" smtClean="0"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peculators. They cleared land</a:t>
            </a:r>
          </a:p>
          <a:p>
            <a:r>
              <a:rPr lang="en-US" dirty="0" smtClean="0">
                <a:latin typeface="Comic Sans MS" pitchFamily="66" charset="0"/>
              </a:rPr>
              <a:t>Then – criminals and scoundrels</a:t>
            </a:r>
          </a:p>
          <a:p>
            <a:r>
              <a:rPr lang="en-US" dirty="0" smtClean="0">
                <a:latin typeface="Comic Sans MS" pitchFamily="66" charset="0"/>
              </a:rPr>
              <a:t>Eventually – religious groups, farmers, ranchers</a:t>
            </a:r>
            <a:endParaRPr lang="en-US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1295401"/>
            <a:ext cx="6751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66"/>
                </a:solidFill>
                <a:latin typeface="Comic Sans MS" pitchFamily="66" charset="0"/>
              </a:rPr>
              <a:t>  </a:t>
            </a:r>
            <a:endParaRPr lang="en-US" sz="44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How did they get there?</a:t>
            </a:r>
            <a:endParaRPr lang="en-US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0292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Wagon  - by 1840s, Oregon Trail, Mormon Trail</a:t>
            </a:r>
          </a:p>
          <a:p>
            <a:r>
              <a:rPr lang="en-US" dirty="0" smtClean="0">
                <a:latin typeface="Comic Sans MS" pitchFamily="66" charset="0"/>
              </a:rPr>
              <a:t>National Road – begun in 1806, by 181 stretched to Western Virginia</a:t>
            </a:r>
          </a:p>
          <a:p>
            <a:r>
              <a:rPr lang="en-US" dirty="0" smtClean="0">
                <a:latin typeface="Comic Sans MS" pitchFamily="66" charset="0"/>
              </a:rPr>
              <a:t>River – steamboat invented in 1807, Erie Canal, 1825</a:t>
            </a:r>
          </a:p>
          <a:p>
            <a:r>
              <a:rPr lang="en-US" dirty="0" smtClean="0">
                <a:latin typeface="Comic Sans MS" pitchFamily="66" charset="0"/>
              </a:rPr>
              <a:t>Railroad – by 1850s crisscrossed </a:t>
            </a:r>
            <a:r>
              <a:rPr lang="en-US" smtClean="0">
                <a:latin typeface="Comic Sans MS" pitchFamily="66" charset="0"/>
              </a:rPr>
              <a:t>the country</a:t>
            </a:r>
            <a:endParaRPr lang="en-US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1295401"/>
            <a:ext cx="6751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66"/>
                </a:solidFill>
                <a:latin typeface="Comic Sans MS" pitchFamily="66" charset="0"/>
              </a:rPr>
              <a:t>  </a:t>
            </a:r>
            <a:endParaRPr lang="en-US" sz="44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accent2"/>
                </a:solidFill>
                <a:latin typeface="Comic Sans MS" pitchFamily="66" charset="0"/>
              </a:rPr>
              <a:t>The Louisiana Purchase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495800"/>
          </a:xfrm>
        </p:spPr>
        <p:txBody>
          <a:bodyPr/>
          <a:lstStyle/>
          <a:p>
            <a:r>
              <a:rPr lang="en-US" sz="4000">
                <a:latin typeface="Comic Sans MS" pitchFamily="66" charset="0"/>
              </a:rPr>
              <a:t>1803</a:t>
            </a:r>
          </a:p>
          <a:p>
            <a:r>
              <a:rPr lang="en-US" sz="4000">
                <a:latin typeface="Comic Sans MS" pitchFamily="66" charset="0"/>
              </a:rPr>
              <a:t>Purchased from France</a:t>
            </a:r>
          </a:p>
          <a:p>
            <a:r>
              <a:rPr lang="en-US" sz="4000">
                <a:latin typeface="Comic Sans MS" pitchFamily="66" charset="0"/>
              </a:rPr>
              <a:t>$15 million dollars ($.04/acre)</a:t>
            </a:r>
          </a:p>
          <a:p>
            <a:r>
              <a:rPr lang="en-US" sz="4000">
                <a:latin typeface="Comic Sans MS" pitchFamily="66" charset="0"/>
              </a:rPr>
              <a:t>Mississippi River to the Rocky Mountains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76600" y="1371600"/>
            <a:ext cx="2054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0066"/>
                </a:solidFill>
                <a:latin typeface="Comic Sans MS" pitchFamily="66" charset="0"/>
              </a:rPr>
              <a:t>FACTS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accent2"/>
                </a:solidFill>
                <a:latin typeface="Comic Sans MS" pitchFamily="66" charset="0"/>
              </a:rPr>
              <a:t>The Louisiana Purchase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495800"/>
          </a:xfrm>
        </p:spPr>
        <p:txBody>
          <a:bodyPr/>
          <a:lstStyle/>
          <a:p>
            <a:r>
              <a:rPr lang="en-US" sz="4000" dirty="0">
                <a:latin typeface="Comic Sans MS" pitchFamily="66" charset="0"/>
              </a:rPr>
              <a:t>Concern about </a:t>
            </a:r>
            <a:r>
              <a:rPr lang="en-US" sz="4000" dirty="0" smtClean="0">
                <a:latin typeface="Comic Sans MS" pitchFamily="66" charset="0"/>
              </a:rPr>
              <a:t>trade along Mississippi</a:t>
            </a:r>
            <a:endParaRPr lang="en-US" sz="4000" dirty="0">
              <a:latin typeface="Comic Sans MS" pitchFamily="66" charset="0"/>
            </a:endParaRPr>
          </a:p>
          <a:p>
            <a:r>
              <a:rPr lang="en-US" sz="4000" dirty="0">
                <a:latin typeface="Comic Sans MS" pitchFamily="66" charset="0"/>
              </a:rPr>
              <a:t>France might expand</a:t>
            </a:r>
          </a:p>
          <a:p>
            <a:r>
              <a:rPr lang="en-US" sz="4000" dirty="0">
                <a:latin typeface="Comic Sans MS" pitchFamily="66" charset="0"/>
              </a:rPr>
              <a:t>France might interfere with trade on Miss. River </a:t>
            </a:r>
          </a:p>
          <a:p>
            <a:r>
              <a:rPr lang="en-US" sz="4000" dirty="0">
                <a:latin typeface="Comic Sans MS" pitchFamily="66" charset="0"/>
              </a:rPr>
              <a:t>US must control New Orleans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76600" y="1371600"/>
            <a:ext cx="2473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0066"/>
                </a:solidFill>
                <a:latin typeface="Comic Sans MS" pitchFamily="66" charset="0"/>
              </a:rPr>
              <a:t>CAUSES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accent2"/>
                </a:solidFill>
                <a:latin typeface="Comic Sans MS" pitchFamily="66" charset="0"/>
              </a:rPr>
              <a:t>The Louisiana Purchase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495800"/>
          </a:xfrm>
        </p:spPr>
        <p:txBody>
          <a:bodyPr/>
          <a:lstStyle/>
          <a:p>
            <a:r>
              <a:rPr lang="en-US" sz="4000">
                <a:latin typeface="Comic Sans MS" pitchFamily="66" charset="0"/>
              </a:rPr>
              <a:t>Doubled the size of US</a:t>
            </a:r>
          </a:p>
          <a:p>
            <a:r>
              <a:rPr lang="en-US" sz="4000">
                <a:latin typeface="Comic Sans MS" pitchFamily="66" charset="0"/>
              </a:rPr>
              <a:t>France no longer a threat in North America</a:t>
            </a:r>
          </a:p>
          <a:p>
            <a:r>
              <a:rPr lang="en-US" sz="4000">
                <a:latin typeface="Comic Sans MS" pitchFamily="66" charset="0"/>
              </a:rPr>
              <a:t>Trade on Miss. River increases</a:t>
            </a:r>
          </a:p>
          <a:p>
            <a:r>
              <a:rPr lang="en-US" sz="4000">
                <a:latin typeface="Comic Sans MS" pitchFamily="66" charset="0"/>
              </a:rPr>
              <a:t>More farmland available</a:t>
            </a:r>
          </a:p>
          <a:p>
            <a:pPr>
              <a:buFontTx/>
              <a:buNone/>
            </a:pPr>
            <a:endParaRPr lang="en-US" sz="4000">
              <a:latin typeface="Comic Sans MS" pitchFamily="66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76600" y="1371600"/>
            <a:ext cx="2684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0066"/>
                </a:solidFill>
                <a:latin typeface="Comic Sans MS" pitchFamily="66" charset="0"/>
              </a:rPr>
              <a:t>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The Lewis &amp; Clark Expedition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495800"/>
          </a:xfrm>
        </p:spPr>
        <p:txBody>
          <a:bodyPr/>
          <a:lstStyle/>
          <a:p>
            <a:r>
              <a:rPr lang="en-US" sz="4000" dirty="0">
                <a:latin typeface="Comic Sans MS" pitchFamily="66" charset="0"/>
              </a:rPr>
              <a:t>Find water route to Pacific</a:t>
            </a:r>
          </a:p>
          <a:p>
            <a:r>
              <a:rPr lang="en-US" sz="4000" dirty="0">
                <a:latin typeface="Comic Sans MS" pitchFamily="66" charset="0"/>
              </a:rPr>
              <a:t>Establish friendly relations with Indians</a:t>
            </a:r>
          </a:p>
          <a:p>
            <a:r>
              <a:rPr lang="en-US" sz="4000" dirty="0">
                <a:latin typeface="Comic Sans MS" pitchFamily="66" charset="0"/>
              </a:rPr>
              <a:t>Justify buying all the land</a:t>
            </a:r>
          </a:p>
          <a:p>
            <a:r>
              <a:rPr lang="en-US" sz="4000" dirty="0">
                <a:latin typeface="Comic Sans MS" pitchFamily="66" charset="0"/>
              </a:rPr>
              <a:t>Satisfy our </a:t>
            </a:r>
            <a:r>
              <a:rPr lang="en-US" sz="4000" dirty="0" smtClean="0">
                <a:latin typeface="Comic Sans MS" pitchFamily="66" charset="0"/>
              </a:rPr>
              <a:t>curiosity about what lay beyond….</a:t>
            </a:r>
            <a:endParaRPr lang="en-US" sz="40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sz="4000" dirty="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76600" y="1371600"/>
            <a:ext cx="2112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0066"/>
                </a:solidFill>
                <a:latin typeface="Comic Sans MS" pitchFamily="66" charset="0"/>
              </a:rPr>
              <a:t>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The Lewis &amp; Clark Expedition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495800"/>
          </a:xfrm>
        </p:spPr>
        <p:txBody>
          <a:bodyPr/>
          <a:lstStyle/>
          <a:p>
            <a:r>
              <a:rPr lang="en-US" sz="4000">
                <a:latin typeface="Comic Sans MS" pitchFamily="66" charset="0"/>
              </a:rPr>
              <a:t>8000 miles</a:t>
            </a:r>
          </a:p>
          <a:p>
            <a:r>
              <a:rPr lang="en-US" sz="4000">
                <a:latin typeface="Comic Sans MS" pitchFamily="66" charset="0"/>
              </a:rPr>
              <a:t>May 1804-Sept 1806 (2.5 years)</a:t>
            </a:r>
          </a:p>
          <a:p>
            <a:r>
              <a:rPr lang="en-US" sz="4000">
                <a:latin typeface="Comic Sans MS" pitchFamily="66" charset="0"/>
              </a:rPr>
              <a:t>50 men led by Meriwether Lewis and William Clark</a:t>
            </a:r>
          </a:p>
          <a:p>
            <a:r>
              <a:rPr lang="en-US" sz="4000">
                <a:latin typeface="Comic Sans MS" pitchFamily="66" charset="0"/>
              </a:rPr>
              <a:t>Begin/end in St Louis, Missouri</a:t>
            </a:r>
          </a:p>
          <a:p>
            <a:pPr>
              <a:buFontTx/>
              <a:buNone/>
            </a:pPr>
            <a:endParaRPr lang="en-US" sz="400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76600" y="1371600"/>
            <a:ext cx="2928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0066"/>
                </a:solidFill>
                <a:latin typeface="Comic Sans MS" pitchFamily="66" charset="0"/>
              </a:rPr>
              <a:t>JOURNEY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Comic Sans MS" pitchFamily="66" charset="0"/>
              </a:rPr>
              <a:t>The Lewis &amp; Clark Expedition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4958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Up the Missouri </a:t>
            </a:r>
            <a:r>
              <a:rPr lang="en-US" dirty="0" smtClean="0">
                <a:latin typeface="Comic Sans MS" pitchFamily="66" charset="0"/>
              </a:rPr>
              <a:t>River – mosquitoes</a:t>
            </a:r>
            <a:r>
              <a:rPr lang="en-US" dirty="0" smtClean="0">
                <a:latin typeface="Comic Sans MS" pitchFamily="66" charset="0"/>
              </a:rPr>
              <a:t>, blisters from rowing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By winter, camp in N. Dakota with Mandan Indians</a:t>
            </a:r>
          </a:p>
          <a:p>
            <a:r>
              <a:rPr lang="en-US" dirty="0">
                <a:latin typeface="Comic Sans MS" pitchFamily="66" charset="0"/>
              </a:rPr>
              <a:t>Meet </a:t>
            </a:r>
            <a:r>
              <a:rPr lang="en-US" dirty="0" smtClean="0">
                <a:latin typeface="Comic Sans MS" pitchFamily="66" charset="0"/>
              </a:rPr>
              <a:t>French </a:t>
            </a:r>
            <a:r>
              <a:rPr lang="en-US" dirty="0" smtClean="0">
                <a:latin typeface="Comic Sans MS" pitchFamily="66" charset="0"/>
              </a:rPr>
              <a:t>trapper Toussaint </a:t>
            </a:r>
            <a:r>
              <a:rPr lang="en-US" dirty="0" smtClean="0">
                <a:latin typeface="Comic Sans MS" pitchFamily="66" charset="0"/>
              </a:rPr>
              <a:t>Charbonneau </a:t>
            </a:r>
            <a:r>
              <a:rPr lang="en-US" dirty="0">
                <a:latin typeface="Comic Sans MS" pitchFamily="66" charset="0"/>
              </a:rPr>
              <a:t>and </a:t>
            </a:r>
            <a:r>
              <a:rPr lang="en-US" dirty="0" smtClean="0">
                <a:latin typeface="Comic Sans MS" pitchFamily="66" charset="0"/>
              </a:rPr>
              <a:t>his wife, Sacagawea, a Shoshone Indian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743200" y="1371600"/>
            <a:ext cx="3902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66"/>
                </a:solidFill>
                <a:latin typeface="Comic Sans MS" pitchFamily="66" charset="0"/>
              </a:rPr>
              <a:t>CHALLENGES</a:t>
            </a:r>
            <a:endParaRPr lang="en-US" sz="44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The Lewis &amp; Clark Expedition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495800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With Sacagawea’s help as guide and translator, they continue </a:t>
            </a:r>
            <a:r>
              <a:rPr lang="en-US" sz="4000" dirty="0">
                <a:latin typeface="Comic Sans MS" pitchFamily="66" charset="0"/>
              </a:rPr>
              <a:t>to Rockies – at </a:t>
            </a:r>
            <a:r>
              <a:rPr lang="en-US" sz="4000" dirty="0" smtClean="0">
                <a:latin typeface="Comic Sans MS" pitchFamily="66" charset="0"/>
              </a:rPr>
              <a:t>Continental </a:t>
            </a:r>
            <a:r>
              <a:rPr lang="en-US" sz="4000" dirty="0">
                <a:latin typeface="Comic Sans MS" pitchFamily="66" charset="0"/>
              </a:rPr>
              <a:t>D</a:t>
            </a:r>
            <a:r>
              <a:rPr lang="en-US" sz="4000" dirty="0" smtClean="0">
                <a:latin typeface="Comic Sans MS" pitchFamily="66" charset="0"/>
              </a:rPr>
              <a:t>ivide </a:t>
            </a:r>
            <a:r>
              <a:rPr lang="en-US" sz="4000" dirty="0">
                <a:latin typeface="Comic Sans MS" pitchFamily="66" charset="0"/>
              </a:rPr>
              <a:t>by </a:t>
            </a:r>
            <a:r>
              <a:rPr lang="en-US" sz="4000" dirty="0" smtClean="0">
                <a:latin typeface="Comic Sans MS" pitchFamily="66" charset="0"/>
              </a:rPr>
              <a:t>August 1805</a:t>
            </a:r>
            <a:endParaRPr lang="en-US" sz="4000" dirty="0">
              <a:latin typeface="Comic Sans MS" pitchFamily="66" charset="0"/>
            </a:endParaRPr>
          </a:p>
          <a:p>
            <a:r>
              <a:rPr lang="en-US" sz="4000" dirty="0" smtClean="0">
                <a:latin typeface="Comic Sans MS" pitchFamily="66" charset="0"/>
              </a:rPr>
              <a:t>Over Rockies, follow Snake River </a:t>
            </a:r>
            <a:r>
              <a:rPr lang="en-US" sz="4000" dirty="0">
                <a:latin typeface="Comic Sans MS" pitchFamily="66" charset="0"/>
              </a:rPr>
              <a:t>to Columbia </a:t>
            </a:r>
            <a:r>
              <a:rPr lang="en-US" sz="4000" dirty="0" smtClean="0">
                <a:latin typeface="Comic Sans MS" pitchFamily="66" charset="0"/>
              </a:rPr>
              <a:t>River to Pacific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19400" y="1371600"/>
            <a:ext cx="3902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0066"/>
                </a:solidFill>
                <a:latin typeface="Comic Sans MS" pitchFamily="66" charset="0"/>
              </a:rPr>
              <a:t>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The Lewis &amp; Clark Expedition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The journey west ends in Oregon, Nov. 1805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Spent  a few months at Fort Clatsop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Return journey began March, 1806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Arrived in St. Louis in September 1806, much to everyone’s surprise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219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Conclusion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949</TotalTime>
  <Words>354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Mountain Top</vt:lpstr>
      <vt:lpstr>Louisiana Purchase and the Lewis and Clark Expedition</vt:lpstr>
      <vt:lpstr>The Louisiana Purchase</vt:lpstr>
      <vt:lpstr>The Louisiana Purchase</vt:lpstr>
      <vt:lpstr>The Louisiana Purchase</vt:lpstr>
      <vt:lpstr>The Lewis &amp; Clark Expedition</vt:lpstr>
      <vt:lpstr>The Lewis &amp; Clark Expedition</vt:lpstr>
      <vt:lpstr>The Lewis &amp; Clark Expedition</vt:lpstr>
      <vt:lpstr>The Lewis &amp; Clark Expedition</vt:lpstr>
      <vt:lpstr>The Lewis &amp; Clark Expedition</vt:lpstr>
      <vt:lpstr>What Happened Next?</vt:lpstr>
      <vt:lpstr>Who Came West?</vt:lpstr>
      <vt:lpstr>How did they get there?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Louisiana Purchase &amp; Lewis and Clark Expedition</dc:title>
  <dc:creator>APerruso</dc:creator>
  <cp:lastModifiedBy>balbaugh</cp:lastModifiedBy>
  <cp:revision>18</cp:revision>
  <dcterms:created xsi:type="dcterms:W3CDTF">2006-09-08T21:14:54Z</dcterms:created>
  <dcterms:modified xsi:type="dcterms:W3CDTF">2014-11-18T00:05:16Z</dcterms:modified>
</cp:coreProperties>
</file>